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62" r:id="rId4"/>
    <p:sldId id="263" r:id="rId5"/>
    <p:sldId id="264" r:id="rId6"/>
    <p:sldId id="265" r:id="rId7"/>
    <p:sldId id="266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Medium" panose="00000600000000000000" pitchFamily="2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70" d="100"/>
          <a:sy n="70" d="100"/>
        </p:scale>
        <p:origin x="8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other photos of people with disabilities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7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jpeg"/><Relationship Id="rId4" Type="http://schemas.openxmlformats.org/officeDocument/2006/relationships/image" Target="../media/image7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7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20.svg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4.svg"/><Relationship Id="rId5" Type="http://schemas.openxmlformats.org/officeDocument/2006/relationships/image" Target="../media/image3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1255965" y="1349401"/>
            <a:ext cx="47625" cy="145763"/>
            <a:chOff x="0" y="0"/>
            <a:chExt cx="12406" cy="37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06" cy="37969"/>
            </a:xfrm>
            <a:custGeom>
              <a:avLst/>
              <a:gdLst/>
              <a:ahLst/>
              <a:cxnLst/>
              <a:rect l="l" t="t" r="r" b="b"/>
              <a:pathLst>
                <a:path w="12406" h="37969">
                  <a:moveTo>
                    <a:pt x="6203" y="0"/>
                  </a:moveTo>
                  <a:lnTo>
                    <a:pt x="6203" y="0"/>
                  </a:lnTo>
                  <a:cubicBezTo>
                    <a:pt x="7848" y="0"/>
                    <a:pt x="9426" y="654"/>
                    <a:pt x="10589" y="1817"/>
                  </a:cubicBezTo>
                  <a:cubicBezTo>
                    <a:pt x="11752" y="2980"/>
                    <a:pt x="12406" y="4558"/>
                    <a:pt x="12406" y="6203"/>
                  </a:cubicBezTo>
                  <a:lnTo>
                    <a:pt x="12406" y="31766"/>
                  </a:lnTo>
                  <a:cubicBezTo>
                    <a:pt x="12406" y="35192"/>
                    <a:pt x="9629" y="37969"/>
                    <a:pt x="6203" y="37969"/>
                  </a:cubicBezTo>
                  <a:lnTo>
                    <a:pt x="6203" y="37969"/>
                  </a:lnTo>
                  <a:cubicBezTo>
                    <a:pt x="2777" y="37969"/>
                    <a:pt x="0" y="35192"/>
                    <a:pt x="0" y="31766"/>
                  </a:cubicBezTo>
                  <a:lnTo>
                    <a:pt x="0" y="6203"/>
                  </a:lnTo>
                  <a:cubicBezTo>
                    <a:pt x="0" y="2777"/>
                    <a:pt x="2777" y="0"/>
                    <a:pt x="6203" y="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9298" y="1257300"/>
            <a:ext cx="480957" cy="4809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64455" y="-638601"/>
            <a:ext cx="9475532" cy="755673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8203" b="1126"/>
          <a:stretch>
            <a:fillRect/>
          </a:stretch>
        </p:blipFill>
        <p:spPr>
          <a:xfrm>
            <a:off x="1911447" y="5143500"/>
            <a:ext cx="5105050" cy="2023026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88509" b="68238"/>
          <a:stretch>
            <a:fillRect/>
          </a:stretch>
        </p:blipFill>
        <p:spPr>
          <a:xfrm>
            <a:off x="14045262" y="3369059"/>
            <a:ext cx="672111" cy="68349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11447" y="7417474"/>
            <a:ext cx="15592695" cy="96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7"/>
              </a:lnSpc>
            </a:pPr>
            <a:r>
              <a:rPr lang="en-US" sz="6340" spc="729">
                <a:solidFill>
                  <a:srgbClr val="FFFFFF"/>
                </a:solidFill>
                <a:latin typeface="Poppins"/>
              </a:rPr>
              <a:t>Biosignals as a game controller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1447" y="8681368"/>
            <a:ext cx="5848365" cy="4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9"/>
              </a:lnSpc>
            </a:pPr>
            <a:r>
              <a:rPr lang="en-US" sz="2370" spc="535">
                <a:solidFill>
                  <a:srgbClr val="BBBBBB"/>
                </a:solidFill>
                <a:latin typeface="Poppins"/>
              </a:rPr>
              <a:t>Capstone Project 2023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 l="88509" b="68238"/>
          <a:stretch>
            <a:fillRect/>
          </a:stretch>
        </p:blipFill>
        <p:spPr>
          <a:xfrm>
            <a:off x="15889952" y="522127"/>
            <a:ext cx="672111" cy="683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496776" y="2113297"/>
            <a:ext cx="1566000" cy="145764"/>
            <a:chOff x="0" y="0"/>
            <a:chExt cx="500991" cy="37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991" cy="37969"/>
            </a:xfrm>
            <a:custGeom>
              <a:avLst/>
              <a:gdLst/>
              <a:ahLst/>
              <a:cxnLst/>
              <a:rect l="l" t="t" r="r" b="b"/>
              <a:pathLst>
                <a:path w="500991" h="37969">
                  <a:moveTo>
                    <a:pt x="18985" y="0"/>
                  </a:moveTo>
                  <a:lnTo>
                    <a:pt x="482006" y="0"/>
                  </a:lnTo>
                  <a:cubicBezTo>
                    <a:pt x="487041" y="0"/>
                    <a:pt x="491870" y="2000"/>
                    <a:pt x="495431" y="5560"/>
                  </a:cubicBezTo>
                  <a:cubicBezTo>
                    <a:pt x="498991" y="9121"/>
                    <a:pt x="500991" y="13950"/>
                    <a:pt x="500991" y="18985"/>
                  </a:cubicBezTo>
                  <a:lnTo>
                    <a:pt x="500991" y="18985"/>
                  </a:lnTo>
                  <a:cubicBezTo>
                    <a:pt x="500991" y="24020"/>
                    <a:pt x="498991" y="28848"/>
                    <a:pt x="495431" y="32409"/>
                  </a:cubicBezTo>
                  <a:cubicBezTo>
                    <a:pt x="491870" y="35969"/>
                    <a:pt x="487041" y="37969"/>
                    <a:pt x="48200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FED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9297" y="2711509"/>
            <a:ext cx="480957" cy="4809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11435425" y="-1727066"/>
            <a:ext cx="7287971" cy="58121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 l="8203" b="1126"/>
          <a:stretch>
            <a:fillRect/>
          </a:stretch>
        </p:blipFill>
        <p:spPr>
          <a:xfrm>
            <a:off x="15494307" y="344260"/>
            <a:ext cx="2435798" cy="96525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923843" y="3028799"/>
            <a:ext cx="9817122" cy="1205948"/>
            <a:chOff x="0" y="0"/>
            <a:chExt cx="49625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962500" cy="609600"/>
            </a:xfrm>
            <a:custGeom>
              <a:avLst/>
              <a:gdLst/>
              <a:ahLst/>
              <a:cxnLst/>
              <a:rect l="l" t="t" r="r" b="b"/>
              <a:pathLst>
                <a:path w="4962500" h="609600">
                  <a:moveTo>
                    <a:pt x="47593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62500" y="609600"/>
                  </a:lnTo>
                  <a:lnTo>
                    <a:pt x="4759300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l="1916" r="1916"/>
          <a:stretch>
            <a:fillRect/>
          </a:stretch>
        </p:blipFill>
        <p:spPr>
          <a:xfrm>
            <a:off x="2547791" y="2951988"/>
            <a:ext cx="1489671" cy="1347674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599085" y="3030145"/>
            <a:ext cx="1401719" cy="1204602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24065" y="4546474"/>
            <a:ext cx="9817122" cy="1205948"/>
            <a:chOff x="0" y="0"/>
            <a:chExt cx="4962500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62500" cy="609600"/>
            </a:xfrm>
            <a:custGeom>
              <a:avLst/>
              <a:gdLst/>
              <a:ahLst/>
              <a:cxnLst/>
              <a:rect l="l" t="t" r="r" b="b"/>
              <a:pathLst>
                <a:path w="4962500" h="609600">
                  <a:moveTo>
                    <a:pt x="47593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62500" y="609600"/>
                  </a:lnTo>
                  <a:lnTo>
                    <a:pt x="475930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 l="1916" r="1916"/>
          <a:stretch>
            <a:fillRect/>
          </a:stretch>
        </p:blipFill>
        <p:spPr>
          <a:xfrm>
            <a:off x="3148012" y="4469663"/>
            <a:ext cx="1489671" cy="1347674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3199307" y="4547820"/>
            <a:ext cx="1401719" cy="1204602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075295" y="3289613"/>
            <a:ext cx="548533" cy="68566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3524065" y="4756566"/>
            <a:ext cx="837350" cy="78710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565129" y="7245629"/>
            <a:ext cx="11740592" cy="186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694"/>
              </a:lnSpc>
            </a:pPr>
            <a:r>
              <a:rPr lang="en-US" sz="4067" spc="642">
                <a:solidFill>
                  <a:srgbClr val="FFFFFF"/>
                </a:solidFill>
                <a:latin typeface="Poppins"/>
              </a:rPr>
              <a:t>Can we find a revolutionary way to </a:t>
            </a:r>
          </a:p>
          <a:p>
            <a:pPr algn="r">
              <a:lnSpc>
                <a:spcPts val="5694"/>
              </a:lnSpc>
            </a:pPr>
            <a:r>
              <a:rPr lang="en-US" sz="4067" spc="642">
                <a:solidFill>
                  <a:srgbClr val="FFFFFF"/>
                </a:solidFill>
                <a:latin typeface="Poppins"/>
              </a:rPr>
              <a:t>interact with computers? </a:t>
            </a:r>
          </a:p>
          <a:p>
            <a:pPr algn="r">
              <a:lnSpc>
                <a:spcPts val="3178"/>
              </a:lnSpc>
              <a:spcBef>
                <a:spcPct val="0"/>
              </a:spcBef>
            </a:pPr>
            <a:endParaRPr lang="en-US" sz="4067" spc="642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187285" y="3152646"/>
            <a:ext cx="8094056" cy="879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The Wii console's pioneering motion controllers revolutionized gaming in November 2006.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838897" y="4676941"/>
            <a:ext cx="8094056" cy="87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 dirty="0">
                <a:solidFill>
                  <a:srgbClr val="FFFFFF"/>
                </a:solidFill>
                <a:latin typeface="Poppins"/>
              </a:rPr>
              <a:t>Modern VR technology offers truly immersive experiences that transport users to virtual worlds.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F090E8B9-9EB8-8050-A148-048442989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780" b="26452"/>
          <a:stretch/>
        </p:blipFill>
        <p:spPr>
          <a:xfrm>
            <a:off x="1937102" y="2400300"/>
            <a:ext cx="15277593" cy="59097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-286223" y="2893757"/>
            <a:ext cx="3132000" cy="145764"/>
            <a:chOff x="0" y="0"/>
            <a:chExt cx="728654" cy="35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8654" cy="35351"/>
            </a:xfrm>
            <a:custGeom>
              <a:avLst/>
              <a:gdLst/>
              <a:ahLst/>
              <a:cxnLst/>
              <a:rect l="l" t="t" r="r" b="b"/>
              <a:pathLst>
                <a:path w="728654" h="35351">
                  <a:moveTo>
                    <a:pt x="17675" y="0"/>
                  </a:moveTo>
                  <a:lnTo>
                    <a:pt x="710979" y="0"/>
                  </a:lnTo>
                  <a:cubicBezTo>
                    <a:pt x="720741" y="0"/>
                    <a:pt x="728654" y="7914"/>
                    <a:pt x="728654" y="17675"/>
                  </a:cubicBezTo>
                  <a:lnTo>
                    <a:pt x="728654" y="17675"/>
                  </a:lnTo>
                  <a:cubicBezTo>
                    <a:pt x="728654" y="22363"/>
                    <a:pt x="726792" y="26859"/>
                    <a:pt x="723477" y="30174"/>
                  </a:cubicBezTo>
                  <a:cubicBezTo>
                    <a:pt x="720162" y="33489"/>
                    <a:pt x="715667" y="35351"/>
                    <a:pt x="710979" y="35351"/>
                  </a:cubicBezTo>
                  <a:lnTo>
                    <a:pt x="17675" y="35351"/>
                  </a:lnTo>
                  <a:cubicBezTo>
                    <a:pt x="7914" y="35351"/>
                    <a:pt x="0" y="27437"/>
                    <a:pt x="0" y="17675"/>
                  </a:cubicBezTo>
                  <a:lnTo>
                    <a:pt x="0" y="17675"/>
                  </a:lnTo>
                  <a:cubicBezTo>
                    <a:pt x="0" y="7914"/>
                    <a:pt x="7914" y="0"/>
                    <a:pt x="17675" y="0"/>
                  </a:cubicBezTo>
                  <a:close/>
                </a:path>
              </a:pathLst>
            </a:custGeom>
            <a:solidFill>
              <a:srgbClr val="FED50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9298" y="4292161"/>
            <a:ext cx="480957" cy="4809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37102" y="1119299"/>
            <a:ext cx="10766300" cy="59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7"/>
              </a:lnSpc>
            </a:pPr>
            <a:r>
              <a:rPr lang="en-US" sz="4151" spc="813">
                <a:solidFill>
                  <a:srgbClr val="FFFFFF"/>
                </a:solidFill>
                <a:latin typeface="Roboto"/>
              </a:rPr>
              <a:t>GAMING WITH EMG AND ECG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l="8203" b="1126"/>
          <a:stretch>
            <a:fillRect/>
          </a:stretch>
        </p:blipFill>
        <p:spPr>
          <a:xfrm>
            <a:off x="15494307" y="344260"/>
            <a:ext cx="2435798" cy="965257"/>
          </a:xfrm>
          <a:prstGeom prst="rect">
            <a:avLst/>
          </a:prstGeom>
        </p:spPr>
      </p:pic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E2E082B-86E1-3A5F-110B-2BCF0F042F06}"/>
              </a:ext>
            </a:extLst>
          </p:cNvPr>
          <p:cNvSpPr/>
          <p:nvPr/>
        </p:nvSpPr>
        <p:spPr>
          <a:xfrm>
            <a:off x="2400300" y="8198225"/>
            <a:ext cx="13487400" cy="609600"/>
          </a:xfrm>
          <a:prstGeom prst="roundRect">
            <a:avLst/>
          </a:prstGeom>
          <a:solidFill>
            <a:srgbClr val="3D3D3D"/>
          </a:solidFill>
          <a:ln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DE3A73-65C3-6CA0-7BD1-ECF532503FBB}"/>
              </a:ext>
            </a:extLst>
          </p:cNvPr>
          <p:cNvSpPr txBox="1"/>
          <p:nvPr/>
        </p:nvSpPr>
        <p:spPr>
          <a:xfrm>
            <a:off x="2400300" y="8284605"/>
            <a:ext cx="134874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ED402"/>
                </a:solidFill>
                <a:latin typeface="Poppins"/>
              </a:rPr>
              <a:t>EMG Demonstration :</a:t>
            </a:r>
            <a:r>
              <a:rPr lang="en-US" sz="2800" dirty="0">
                <a:solidFill>
                  <a:srgbClr val="FFFFFF"/>
                </a:solidFill>
                <a:latin typeface="Poppins"/>
              </a:rPr>
              <a:t> we can control the game by flexing the muscles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1070785" y="3675197"/>
            <a:ext cx="4698000" cy="148885"/>
            <a:chOff x="0" y="0"/>
            <a:chExt cx="1092694" cy="38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92693" cy="38783"/>
            </a:xfrm>
            <a:custGeom>
              <a:avLst/>
              <a:gdLst/>
              <a:ahLst/>
              <a:cxnLst/>
              <a:rect l="l" t="t" r="r" b="b"/>
              <a:pathLst>
                <a:path w="1092693" h="38783">
                  <a:moveTo>
                    <a:pt x="19391" y="0"/>
                  </a:moveTo>
                  <a:lnTo>
                    <a:pt x="1073302" y="0"/>
                  </a:lnTo>
                  <a:cubicBezTo>
                    <a:pt x="1078445" y="0"/>
                    <a:pt x="1083377" y="2043"/>
                    <a:pt x="1087014" y="5680"/>
                  </a:cubicBezTo>
                  <a:cubicBezTo>
                    <a:pt x="1090650" y="9316"/>
                    <a:pt x="1092693" y="14248"/>
                    <a:pt x="1092693" y="19391"/>
                  </a:cubicBezTo>
                  <a:lnTo>
                    <a:pt x="1092693" y="19391"/>
                  </a:lnTo>
                  <a:cubicBezTo>
                    <a:pt x="1092693" y="24534"/>
                    <a:pt x="1090650" y="29466"/>
                    <a:pt x="1087014" y="33103"/>
                  </a:cubicBezTo>
                  <a:cubicBezTo>
                    <a:pt x="1083377" y="36740"/>
                    <a:pt x="1078445" y="38783"/>
                    <a:pt x="1073302" y="38783"/>
                  </a:cubicBezTo>
                  <a:lnTo>
                    <a:pt x="19391" y="38783"/>
                  </a:lnTo>
                  <a:cubicBezTo>
                    <a:pt x="14248" y="38783"/>
                    <a:pt x="9316" y="36740"/>
                    <a:pt x="5680" y="33103"/>
                  </a:cubicBezTo>
                  <a:cubicBezTo>
                    <a:pt x="2043" y="29466"/>
                    <a:pt x="0" y="24534"/>
                    <a:pt x="0" y="19391"/>
                  </a:cubicBezTo>
                  <a:lnTo>
                    <a:pt x="0" y="19391"/>
                  </a:lnTo>
                  <a:cubicBezTo>
                    <a:pt x="0" y="14248"/>
                    <a:pt x="2043" y="9316"/>
                    <a:pt x="5680" y="5680"/>
                  </a:cubicBezTo>
                  <a:cubicBezTo>
                    <a:pt x="9316" y="2043"/>
                    <a:pt x="14248" y="0"/>
                    <a:pt x="19391" y="0"/>
                  </a:cubicBezTo>
                  <a:close/>
                </a:path>
              </a:pathLst>
            </a:custGeom>
            <a:solidFill>
              <a:srgbClr val="FED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7736" y="5858148"/>
            <a:ext cx="480957" cy="4809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4899"/>
          <a:stretch>
            <a:fillRect/>
          </a:stretch>
        </p:blipFill>
        <p:spPr>
          <a:xfrm>
            <a:off x="1927306" y="3206824"/>
            <a:ext cx="7286400" cy="51078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V="1">
            <a:off x="11435425" y="-1727066"/>
            <a:ext cx="7287971" cy="58121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 l="8203" b="1126"/>
          <a:stretch>
            <a:fillRect/>
          </a:stretch>
        </p:blipFill>
        <p:spPr>
          <a:xfrm>
            <a:off x="15494307" y="344260"/>
            <a:ext cx="2435798" cy="9652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l="14335" r="14328"/>
          <a:stretch>
            <a:fillRect/>
          </a:stretch>
        </p:blipFill>
        <p:spPr>
          <a:xfrm>
            <a:off x="9382676" y="3206824"/>
            <a:ext cx="6483537" cy="510785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1435425" y="7822319"/>
            <a:ext cx="5502352" cy="1918392"/>
            <a:chOff x="0" y="0"/>
            <a:chExt cx="1449179" cy="50525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9179" cy="505255"/>
            </a:xfrm>
            <a:custGeom>
              <a:avLst/>
              <a:gdLst/>
              <a:ahLst/>
              <a:cxnLst/>
              <a:rect l="l" t="t" r="r" b="b"/>
              <a:pathLst>
                <a:path w="1449179" h="505255">
                  <a:moveTo>
                    <a:pt x="37990" y="0"/>
                  </a:moveTo>
                  <a:lnTo>
                    <a:pt x="1411190" y="0"/>
                  </a:lnTo>
                  <a:cubicBezTo>
                    <a:pt x="1432171" y="0"/>
                    <a:pt x="1449179" y="17008"/>
                    <a:pt x="1449179" y="37990"/>
                  </a:cubicBezTo>
                  <a:lnTo>
                    <a:pt x="1449179" y="467266"/>
                  </a:lnTo>
                  <a:cubicBezTo>
                    <a:pt x="1449179" y="477341"/>
                    <a:pt x="1445177" y="487004"/>
                    <a:pt x="1438052" y="494129"/>
                  </a:cubicBezTo>
                  <a:cubicBezTo>
                    <a:pt x="1430928" y="501253"/>
                    <a:pt x="1421265" y="505255"/>
                    <a:pt x="1411190" y="505255"/>
                  </a:cubicBezTo>
                  <a:lnTo>
                    <a:pt x="37990" y="505255"/>
                  </a:lnTo>
                  <a:cubicBezTo>
                    <a:pt x="27914" y="505255"/>
                    <a:pt x="18251" y="501253"/>
                    <a:pt x="11127" y="494129"/>
                  </a:cubicBezTo>
                  <a:cubicBezTo>
                    <a:pt x="4002" y="487004"/>
                    <a:pt x="0" y="477341"/>
                    <a:pt x="0" y="467266"/>
                  </a:cubicBezTo>
                  <a:lnTo>
                    <a:pt x="0" y="37990"/>
                  </a:lnTo>
                  <a:cubicBezTo>
                    <a:pt x="0" y="27914"/>
                    <a:pt x="4002" y="18251"/>
                    <a:pt x="11127" y="11127"/>
                  </a:cubicBezTo>
                  <a:cubicBezTo>
                    <a:pt x="18251" y="4002"/>
                    <a:pt x="27914" y="0"/>
                    <a:pt x="37990" y="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713910" y="7843282"/>
            <a:ext cx="3618309" cy="729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94"/>
              </a:lnSpc>
              <a:spcBef>
                <a:spcPct val="0"/>
              </a:spcBef>
            </a:pPr>
            <a:r>
              <a:rPr lang="en-US" sz="4281">
                <a:solidFill>
                  <a:srgbClr val="FFD502"/>
                </a:solidFill>
                <a:latin typeface="Roboto"/>
              </a:rPr>
              <a:t>+ Accessibility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35425" y="8496525"/>
            <a:ext cx="629669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Elderly </a:t>
            </a:r>
          </a:p>
          <a:p>
            <a:pPr marL="647702" lvl="1" indent="-323851" algn="just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oboto"/>
              </a:rPr>
              <a:t>Individuals with disabilities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27306" y="1338091"/>
            <a:ext cx="8528743" cy="118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7"/>
              </a:lnSpc>
            </a:pPr>
            <a:r>
              <a:rPr lang="en-US" sz="4151" spc="813">
                <a:solidFill>
                  <a:srgbClr val="FFFFFF"/>
                </a:solidFill>
                <a:latin typeface="Roboto"/>
              </a:rPr>
              <a:t>A NEW WAY TO INTERACT WITH COMPUTERS!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1787423" y="4394958"/>
            <a:ext cx="6134400" cy="145763"/>
            <a:chOff x="0" y="0"/>
            <a:chExt cx="1538384" cy="379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8384" cy="37969"/>
            </a:xfrm>
            <a:custGeom>
              <a:avLst/>
              <a:gdLst/>
              <a:ahLst/>
              <a:cxnLst/>
              <a:rect l="l" t="t" r="r" b="b"/>
              <a:pathLst>
                <a:path w="1538384" h="37969">
                  <a:moveTo>
                    <a:pt x="18985" y="0"/>
                  </a:moveTo>
                  <a:lnTo>
                    <a:pt x="1519399" y="0"/>
                  </a:lnTo>
                  <a:cubicBezTo>
                    <a:pt x="1524434" y="0"/>
                    <a:pt x="1529263" y="2000"/>
                    <a:pt x="1532823" y="5560"/>
                  </a:cubicBezTo>
                  <a:cubicBezTo>
                    <a:pt x="1536384" y="9121"/>
                    <a:pt x="1538384" y="13950"/>
                    <a:pt x="1538384" y="18985"/>
                  </a:cubicBezTo>
                  <a:lnTo>
                    <a:pt x="1538384" y="18985"/>
                  </a:lnTo>
                  <a:cubicBezTo>
                    <a:pt x="1538384" y="24020"/>
                    <a:pt x="1536384" y="28848"/>
                    <a:pt x="1532823" y="32409"/>
                  </a:cubicBezTo>
                  <a:cubicBezTo>
                    <a:pt x="1529263" y="35969"/>
                    <a:pt x="1524434" y="37969"/>
                    <a:pt x="1519399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FED7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98" y="7208589"/>
            <a:ext cx="480957" cy="4809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V="1">
            <a:off x="11435425" y="-1727066"/>
            <a:ext cx="7287971" cy="581215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8203" b="1126"/>
          <a:stretch>
            <a:fillRect/>
          </a:stretch>
        </p:blipFill>
        <p:spPr>
          <a:xfrm>
            <a:off x="15494307" y="344260"/>
            <a:ext cx="2435798" cy="9652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 l="1916" r="1916"/>
          <a:stretch>
            <a:fillRect/>
          </a:stretch>
        </p:blipFill>
        <p:spPr>
          <a:xfrm>
            <a:off x="2547791" y="2951988"/>
            <a:ext cx="1489671" cy="13476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 t="7733" b="7733"/>
          <a:stretch>
            <a:fillRect/>
          </a:stretch>
        </p:blipFill>
        <p:spPr>
          <a:xfrm>
            <a:off x="2979942" y="2951988"/>
            <a:ext cx="10273162" cy="577865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66371" y="1264977"/>
            <a:ext cx="9988604" cy="72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94"/>
              </a:lnSpc>
              <a:spcBef>
                <a:spcPct val="0"/>
              </a:spcBef>
            </a:pPr>
            <a:r>
              <a:rPr lang="en-US" sz="4067" spc="642">
                <a:solidFill>
                  <a:srgbClr val="FFFFFF"/>
                </a:solidFill>
                <a:latin typeface="Poppins"/>
              </a:rPr>
              <a:t>Going Forward...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615262" y="7588287"/>
            <a:ext cx="5518077" cy="1918392"/>
            <a:chOff x="0" y="0"/>
            <a:chExt cx="1453321" cy="5052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3321" cy="505255"/>
            </a:xfrm>
            <a:custGeom>
              <a:avLst/>
              <a:gdLst/>
              <a:ahLst/>
              <a:cxnLst/>
              <a:rect l="l" t="t" r="r" b="b"/>
              <a:pathLst>
                <a:path w="1453321" h="505255">
                  <a:moveTo>
                    <a:pt x="37881" y="0"/>
                  </a:moveTo>
                  <a:lnTo>
                    <a:pt x="1415439" y="0"/>
                  </a:lnTo>
                  <a:cubicBezTo>
                    <a:pt x="1436361" y="0"/>
                    <a:pt x="1453321" y="16960"/>
                    <a:pt x="1453321" y="37881"/>
                  </a:cubicBezTo>
                  <a:lnTo>
                    <a:pt x="1453321" y="467374"/>
                  </a:lnTo>
                  <a:cubicBezTo>
                    <a:pt x="1453321" y="477421"/>
                    <a:pt x="1449330" y="487056"/>
                    <a:pt x="1442226" y="494160"/>
                  </a:cubicBezTo>
                  <a:cubicBezTo>
                    <a:pt x="1435121" y="501264"/>
                    <a:pt x="1425486" y="505255"/>
                    <a:pt x="1415439" y="505255"/>
                  </a:cubicBezTo>
                  <a:lnTo>
                    <a:pt x="37881" y="505255"/>
                  </a:lnTo>
                  <a:cubicBezTo>
                    <a:pt x="16960" y="505255"/>
                    <a:pt x="0" y="488295"/>
                    <a:pt x="0" y="467374"/>
                  </a:cubicBezTo>
                  <a:lnTo>
                    <a:pt x="0" y="37881"/>
                  </a:lnTo>
                  <a:cubicBezTo>
                    <a:pt x="0" y="27835"/>
                    <a:pt x="3991" y="18199"/>
                    <a:pt x="11095" y="11095"/>
                  </a:cubicBezTo>
                  <a:cubicBezTo>
                    <a:pt x="18199" y="3991"/>
                    <a:pt x="27835" y="0"/>
                    <a:pt x="37881" y="0"/>
                  </a:cubicBez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473576" y="7659159"/>
            <a:ext cx="5785724" cy="1690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175" lvl="1" indent="-343087" algn="just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Now in R&amp;D phase</a:t>
            </a:r>
          </a:p>
          <a:p>
            <a:pPr marL="686175" lvl="1" indent="-343087" algn="just">
              <a:lnSpc>
                <a:spcPts val="4449"/>
              </a:lnSpc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Promissing research</a:t>
            </a:r>
          </a:p>
          <a:p>
            <a:pPr marL="686175" lvl="1" indent="-343087" algn="just">
              <a:lnSpc>
                <a:spcPts val="4449"/>
              </a:lnSpc>
              <a:spcBef>
                <a:spcPct val="0"/>
              </a:spcBef>
              <a:buFont typeface="Arial"/>
              <a:buChar char="•"/>
            </a:pPr>
            <a:r>
              <a:rPr lang="en-US" sz="3178">
                <a:solidFill>
                  <a:srgbClr val="FFFFFF"/>
                </a:solidFill>
                <a:latin typeface="Poppins"/>
              </a:rPr>
              <a:t>Portable and affordable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0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2374223" y="4981757"/>
            <a:ext cx="7308000" cy="145764"/>
            <a:chOff x="0" y="0"/>
            <a:chExt cx="1974608" cy="347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4608" cy="34721"/>
            </a:xfrm>
            <a:custGeom>
              <a:avLst/>
              <a:gdLst/>
              <a:ahLst/>
              <a:cxnLst/>
              <a:rect l="l" t="t" r="r" b="b"/>
              <a:pathLst>
                <a:path w="1974608" h="34721">
                  <a:moveTo>
                    <a:pt x="17360" y="0"/>
                  </a:moveTo>
                  <a:lnTo>
                    <a:pt x="1957248" y="0"/>
                  </a:lnTo>
                  <a:cubicBezTo>
                    <a:pt x="1966836" y="0"/>
                    <a:pt x="1974608" y="7772"/>
                    <a:pt x="1974608" y="17360"/>
                  </a:cubicBezTo>
                  <a:lnTo>
                    <a:pt x="1974608" y="17360"/>
                  </a:lnTo>
                  <a:cubicBezTo>
                    <a:pt x="1974608" y="21965"/>
                    <a:pt x="1972779" y="26380"/>
                    <a:pt x="1969523" y="29636"/>
                  </a:cubicBezTo>
                  <a:cubicBezTo>
                    <a:pt x="1966268" y="32892"/>
                    <a:pt x="1961852" y="34721"/>
                    <a:pt x="1957248" y="34721"/>
                  </a:cubicBezTo>
                  <a:lnTo>
                    <a:pt x="17360" y="34721"/>
                  </a:lnTo>
                  <a:cubicBezTo>
                    <a:pt x="12756" y="34721"/>
                    <a:pt x="8340" y="32892"/>
                    <a:pt x="5085" y="29636"/>
                  </a:cubicBezTo>
                  <a:cubicBezTo>
                    <a:pt x="1829" y="26380"/>
                    <a:pt x="0" y="21965"/>
                    <a:pt x="0" y="17360"/>
                  </a:cubicBezTo>
                  <a:lnTo>
                    <a:pt x="0" y="17360"/>
                  </a:lnTo>
                  <a:cubicBezTo>
                    <a:pt x="0" y="12756"/>
                    <a:pt x="1829" y="8340"/>
                    <a:pt x="5085" y="5085"/>
                  </a:cubicBezTo>
                  <a:cubicBezTo>
                    <a:pt x="8340" y="1829"/>
                    <a:pt x="12756" y="0"/>
                    <a:pt x="17360" y="0"/>
                  </a:cubicBezTo>
                  <a:close/>
                </a:path>
              </a:pathLst>
            </a:custGeom>
            <a:solidFill>
              <a:srgbClr val="FED50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97" y="8461522"/>
            <a:ext cx="480957" cy="4809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64455" y="-638601"/>
            <a:ext cx="9475532" cy="75567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911447" y="7573531"/>
            <a:ext cx="15592695" cy="92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7"/>
              </a:lnSpc>
            </a:pPr>
            <a:r>
              <a:rPr lang="en-US" sz="6340" spc="729">
                <a:solidFill>
                  <a:srgbClr val="FFFFFF"/>
                </a:solidFill>
                <a:latin typeface="Roboto"/>
              </a:rPr>
              <a:t>QUESTIONS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1447" y="8702001"/>
            <a:ext cx="12474030" cy="450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9"/>
              </a:lnSpc>
            </a:pPr>
            <a:r>
              <a:rPr lang="en-US" sz="2370" spc="535">
                <a:solidFill>
                  <a:srgbClr val="BBBBBB"/>
                </a:solidFill>
                <a:latin typeface="Roboto"/>
              </a:rPr>
              <a:t>Biosignals as a game controller - Capstone 2023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l="88509" b="68238"/>
          <a:stretch>
            <a:fillRect/>
          </a:stretch>
        </p:blipFill>
        <p:spPr>
          <a:xfrm>
            <a:off x="13595096" y="3769207"/>
            <a:ext cx="672111" cy="68349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88509" b="68238"/>
          <a:stretch>
            <a:fillRect/>
          </a:stretch>
        </p:blipFill>
        <p:spPr>
          <a:xfrm>
            <a:off x="15681543" y="537024"/>
            <a:ext cx="672111" cy="6834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636105" y="5243641"/>
            <a:ext cx="7831764" cy="145763"/>
            <a:chOff x="0" y="0"/>
            <a:chExt cx="2040071" cy="37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071" cy="37969"/>
            </a:xfrm>
            <a:custGeom>
              <a:avLst/>
              <a:gdLst/>
              <a:ahLst/>
              <a:cxnLst/>
              <a:rect l="l" t="t" r="r" b="b"/>
              <a:pathLst>
                <a:path w="2040071" h="37969">
                  <a:moveTo>
                    <a:pt x="18985" y="0"/>
                  </a:moveTo>
                  <a:lnTo>
                    <a:pt x="2021086" y="0"/>
                  </a:lnTo>
                  <a:cubicBezTo>
                    <a:pt x="2026121" y="0"/>
                    <a:pt x="2030950" y="2000"/>
                    <a:pt x="2034510" y="5560"/>
                  </a:cubicBezTo>
                  <a:cubicBezTo>
                    <a:pt x="2038071" y="9121"/>
                    <a:pt x="2040071" y="13950"/>
                    <a:pt x="2040071" y="18985"/>
                  </a:cubicBezTo>
                  <a:lnTo>
                    <a:pt x="2040071" y="18985"/>
                  </a:lnTo>
                  <a:cubicBezTo>
                    <a:pt x="2040071" y="24020"/>
                    <a:pt x="2038071" y="28848"/>
                    <a:pt x="2034510" y="32409"/>
                  </a:cubicBezTo>
                  <a:cubicBezTo>
                    <a:pt x="2030950" y="35969"/>
                    <a:pt x="2026121" y="37969"/>
                    <a:pt x="2021086" y="37969"/>
                  </a:cubicBezTo>
                  <a:lnTo>
                    <a:pt x="18985" y="37969"/>
                  </a:lnTo>
                  <a:cubicBezTo>
                    <a:pt x="13950" y="37969"/>
                    <a:pt x="9121" y="35969"/>
                    <a:pt x="5560" y="32409"/>
                  </a:cubicBezTo>
                  <a:cubicBezTo>
                    <a:pt x="2000" y="28848"/>
                    <a:pt x="0" y="24020"/>
                    <a:pt x="0" y="18985"/>
                  </a:cubicBezTo>
                  <a:lnTo>
                    <a:pt x="0" y="18985"/>
                  </a:lnTo>
                  <a:cubicBezTo>
                    <a:pt x="0" y="13950"/>
                    <a:pt x="2000" y="9121"/>
                    <a:pt x="5560" y="5560"/>
                  </a:cubicBezTo>
                  <a:cubicBezTo>
                    <a:pt x="9121" y="2000"/>
                    <a:pt x="13950" y="0"/>
                    <a:pt x="18985" y="0"/>
                  </a:cubicBezTo>
                  <a:close/>
                </a:path>
              </a:pathLst>
            </a:custGeom>
            <a:solidFill>
              <a:srgbClr val="FED50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9299" y="8786401"/>
            <a:ext cx="480957" cy="48095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515634" y="2453275"/>
            <a:ext cx="13850669" cy="1205948"/>
            <a:chOff x="0" y="0"/>
            <a:chExt cx="7001435" cy="609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01435" cy="609600"/>
            </a:xfrm>
            <a:custGeom>
              <a:avLst/>
              <a:gdLst/>
              <a:ahLst/>
              <a:cxnLst/>
              <a:rect l="l" t="t" r="r" b="b"/>
              <a:pathLst>
                <a:path w="7001435" h="609600">
                  <a:moveTo>
                    <a:pt x="679823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01435" y="609600"/>
                  </a:lnTo>
                  <a:lnTo>
                    <a:pt x="6798235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916" r="1916"/>
          <a:stretch>
            <a:fillRect/>
          </a:stretch>
        </p:blipFill>
        <p:spPr>
          <a:xfrm>
            <a:off x="2139581" y="2376464"/>
            <a:ext cx="1489671" cy="134767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90875" y="2454621"/>
            <a:ext cx="1401719" cy="1204602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V="1">
            <a:off x="11435425" y="-1727066"/>
            <a:ext cx="7287971" cy="581215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rcRect l="8203" b="1126"/>
          <a:stretch>
            <a:fillRect/>
          </a:stretch>
        </p:blipFill>
        <p:spPr>
          <a:xfrm>
            <a:off x="15494307" y="344260"/>
            <a:ext cx="2435798" cy="965257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515634" y="3831158"/>
            <a:ext cx="13850669" cy="1205948"/>
            <a:chOff x="0" y="0"/>
            <a:chExt cx="7001435" cy="6096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01435" cy="609600"/>
            </a:xfrm>
            <a:custGeom>
              <a:avLst/>
              <a:gdLst/>
              <a:ahLst/>
              <a:cxnLst/>
              <a:rect l="l" t="t" r="r" b="b"/>
              <a:pathLst>
                <a:path w="7001435" h="609600">
                  <a:moveTo>
                    <a:pt x="679823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01435" y="609600"/>
                  </a:lnTo>
                  <a:lnTo>
                    <a:pt x="6798235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 l="1916" r="1916"/>
          <a:stretch>
            <a:fillRect/>
          </a:stretch>
        </p:blipFill>
        <p:spPr>
          <a:xfrm>
            <a:off x="2139581" y="3754347"/>
            <a:ext cx="1489671" cy="1347674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90875" y="3832504"/>
            <a:ext cx="1401719" cy="1204602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15634" y="5209041"/>
            <a:ext cx="13850669" cy="1205948"/>
            <a:chOff x="0" y="0"/>
            <a:chExt cx="7001435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01435" cy="609600"/>
            </a:xfrm>
            <a:custGeom>
              <a:avLst/>
              <a:gdLst/>
              <a:ahLst/>
              <a:cxnLst/>
              <a:rect l="l" t="t" r="r" b="b"/>
              <a:pathLst>
                <a:path w="7001435" h="609600">
                  <a:moveTo>
                    <a:pt x="679823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01435" y="609600"/>
                  </a:lnTo>
                  <a:lnTo>
                    <a:pt x="6798235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 l="1916" r="1916"/>
          <a:stretch>
            <a:fillRect/>
          </a:stretch>
        </p:blipFill>
        <p:spPr>
          <a:xfrm>
            <a:off x="2139581" y="5132230"/>
            <a:ext cx="1489671" cy="134767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90875" y="5210387"/>
            <a:ext cx="1401719" cy="1204602"/>
            <a:chOff x="0" y="0"/>
            <a:chExt cx="812800" cy="6985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566928" y="6585290"/>
            <a:ext cx="13799374" cy="1205948"/>
            <a:chOff x="0" y="0"/>
            <a:chExt cx="6975506" cy="6096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75505" cy="609600"/>
            </a:xfrm>
            <a:custGeom>
              <a:avLst/>
              <a:gdLst/>
              <a:ahLst/>
              <a:cxnLst/>
              <a:rect l="l" t="t" r="r" b="b"/>
              <a:pathLst>
                <a:path w="6975505" h="609600">
                  <a:moveTo>
                    <a:pt x="677230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75505" y="609600"/>
                  </a:lnTo>
                  <a:lnTo>
                    <a:pt x="6772305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rcRect l="1916" r="1916"/>
          <a:stretch>
            <a:fillRect/>
          </a:stretch>
        </p:blipFill>
        <p:spPr>
          <a:xfrm>
            <a:off x="2190875" y="6508480"/>
            <a:ext cx="1489671" cy="1347674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242170" y="6586637"/>
            <a:ext cx="1401719" cy="1204602"/>
            <a:chOff x="0" y="0"/>
            <a:chExt cx="812800" cy="6985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464339" y="7961540"/>
            <a:ext cx="13901963" cy="1205948"/>
            <a:chOff x="0" y="0"/>
            <a:chExt cx="7027364" cy="6096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027363" cy="609600"/>
            </a:xfrm>
            <a:custGeom>
              <a:avLst/>
              <a:gdLst/>
              <a:ahLst/>
              <a:cxnLst/>
              <a:rect l="l" t="t" r="r" b="b"/>
              <a:pathLst>
                <a:path w="7027363" h="609600">
                  <a:moveTo>
                    <a:pt x="682416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027363" y="609600"/>
                  </a:lnTo>
                  <a:lnTo>
                    <a:pt x="6824163" y="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rcRect l="1916" r="1916"/>
          <a:stretch>
            <a:fillRect/>
          </a:stretch>
        </p:blipFill>
        <p:spPr>
          <a:xfrm>
            <a:off x="2088287" y="7884729"/>
            <a:ext cx="1489671" cy="1347674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39581" y="7962886"/>
            <a:ext cx="1401719" cy="1204602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43434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566928" y="4054224"/>
            <a:ext cx="727940" cy="78273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62643" y="2674794"/>
            <a:ext cx="560773" cy="764256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553412" y="5519802"/>
            <a:ext cx="779235" cy="584426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566928" y="6800943"/>
            <a:ext cx="775990" cy="77599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2496422" y="8189529"/>
            <a:ext cx="775990" cy="775990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3629252" y="2571769"/>
            <a:ext cx="12168987" cy="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 spc="-62">
                <a:solidFill>
                  <a:srgbClr val="FFFFFF"/>
                </a:solidFill>
                <a:latin typeface="Poppins"/>
              </a:rPr>
              <a:t>Which companies could potentially be interested in investing with our product ?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242170" y="1217112"/>
            <a:ext cx="10766300" cy="1012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15"/>
              </a:lnSpc>
            </a:pPr>
            <a:r>
              <a:rPr lang="en-US" sz="6951" spc="1362">
                <a:solidFill>
                  <a:srgbClr val="FFFFFF"/>
                </a:solidFill>
                <a:latin typeface="Roboto"/>
              </a:rPr>
              <a:t>Q A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629252" y="3949652"/>
            <a:ext cx="10745034" cy="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What is the sales strategy ?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629252" y="5327535"/>
            <a:ext cx="10745034" cy="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Are there any competitors in the industry?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680546" y="6703784"/>
            <a:ext cx="12117692" cy="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What is the estimated development timeline until the final product 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3577957" y="8080034"/>
            <a:ext cx="10745034" cy="4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  <a:spcBef>
                <a:spcPct val="0"/>
              </a:spcBef>
            </a:pPr>
            <a:r>
              <a:rPr lang="en-US" sz="2491">
                <a:solidFill>
                  <a:srgbClr val="FFFFFF"/>
                </a:solidFill>
                <a:latin typeface="Poppins"/>
              </a:rPr>
              <a:t>What are some of the major technical challenges ?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976030" y="1398563"/>
            <a:ext cx="328464" cy="62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Poppins"/>
              </a:rPr>
              <a:t>&amp;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895746" y="3106985"/>
            <a:ext cx="11902493" cy="3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12">
                <a:solidFill>
                  <a:srgbClr val="FFD401"/>
                </a:solidFill>
                <a:latin typeface="Poppins Medium"/>
              </a:rPr>
              <a:t>gaming companies / controller companies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998127" y="4469213"/>
            <a:ext cx="11902493" cy="3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12">
                <a:solidFill>
                  <a:srgbClr val="FFD401"/>
                </a:solidFill>
                <a:latin typeface="Poppins Medium"/>
              </a:rPr>
              <a:t>1 time purchase with purchasable "expansion packs"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998127" y="5864319"/>
            <a:ext cx="11902493" cy="3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12">
                <a:solidFill>
                  <a:srgbClr val="FFD401"/>
                </a:solidFill>
                <a:latin typeface="Poppins Medium"/>
              </a:rPr>
              <a:t>No,  for now it's academical research only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788146" y="7307243"/>
            <a:ext cx="11902493" cy="3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12">
                <a:solidFill>
                  <a:srgbClr val="FFD401"/>
                </a:solidFill>
                <a:latin typeface="Poppins Medium"/>
              </a:rPr>
              <a:t>~ 5 years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762499" y="8597767"/>
            <a:ext cx="11902493" cy="36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412">
                <a:solidFill>
                  <a:srgbClr val="FFD401"/>
                </a:solidFill>
                <a:latin typeface="Poppins Medium"/>
              </a:rPr>
              <a:t>ECG signal filtering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188</Words>
  <Application>Microsoft Office PowerPoint</Application>
  <PresentationFormat>Personalizados</PresentationFormat>
  <Paragraphs>37</Paragraphs>
  <Slides>7</Slides>
  <Notes>3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Poppins</vt:lpstr>
      <vt:lpstr>Arial</vt:lpstr>
      <vt:lpstr>Roboto</vt:lpstr>
      <vt:lpstr>Calibri</vt:lpstr>
      <vt:lpstr>Poppins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Pitch1</dc:title>
  <cp:lastModifiedBy>Videira Ana</cp:lastModifiedBy>
  <cp:revision>6</cp:revision>
  <dcterms:created xsi:type="dcterms:W3CDTF">2006-08-16T00:00:00Z</dcterms:created>
  <dcterms:modified xsi:type="dcterms:W3CDTF">2023-04-10T10:38:47Z</dcterms:modified>
  <dc:identifier>DAFfbRbyX0I</dc:identifier>
</cp:coreProperties>
</file>